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70" r:id="rId3"/>
    <p:sldId id="261" r:id="rId4"/>
    <p:sldId id="271" r:id="rId5"/>
    <p:sldId id="274" r:id="rId6"/>
    <p:sldId id="262" r:id="rId7"/>
    <p:sldId id="273" r:id="rId8"/>
    <p:sldId id="275" r:id="rId9"/>
    <p:sldId id="278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Estilo Médio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E25E649-3F16-4E02-A733-19D2CDBF48F0}" styleName="Estilo Médio 3 - Ênfase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enhum Estilo, Nenhuma Grad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72833802-FEF1-4C79-8D5D-14CF1EAF98D9}" styleName="Estilo Claro 2 - Ênfas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1656" y="-27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544213AF-26F6-41FA-8D85-E2C5388D6E58}" type="datetimeFigureOut">
              <a:rPr lang="en-US" smtClean="0"/>
              <a:pPr eaLnBrk="1" latinLnBrk="0" hangingPunct="1"/>
              <a:t>7/10/2013</a:t>
            </a:fld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>
              <a:solidFill>
                <a:schemeClr val="accent1">
                  <a:tint val="20000"/>
                </a:scheme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D5BBC35B-A44B-4119-B8DA-DE9E3DFADA20}" type="slidenum">
              <a:rPr kumimoji="0" lang="en-US" smtClean="0"/>
              <a:pPr eaLnBrk="1" latinLnBrk="0" hangingPunct="1"/>
              <a:t>‹nº›</a:t>
            </a:fld>
            <a:endParaRPr kumimoji="0" lang="en-US" dirty="0">
              <a:solidFill>
                <a:srgbClr val="FFFFFF"/>
              </a:solidFill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544213AF-26F6-41FA-8D85-E2C5388D6E58}" type="datetimeFigureOut">
              <a:rPr lang="en-US" smtClean="0"/>
              <a:pPr eaLnBrk="1" latinLnBrk="0" hangingPunct="1"/>
              <a:t>7/10/2013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D5BBC35B-A44B-4119-B8DA-DE9E3DFADA20}" type="slidenum">
              <a:rPr kumimoji="0" lang="en-US" smtClean="0"/>
              <a:pPr eaLnBrk="1" latinLnBrk="0" hangingPunct="1"/>
              <a:t>‹nº›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544213AF-26F6-41FA-8D85-E2C5388D6E58}" type="datetimeFigureOut">
              <a:rPr lang="en-US" smtClean="0"/>
              <a:pPr eaLnBrk="1" latinLnBrk="0" hangingPunct="1"/>
              <a:t>7/10/2013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D5BBC35B-A44B-4119-B8DA-DE9E3DFADA20}" type="slidenum">
              <a:rPr kumimoji="0" lang="en-US" smtClean="0"/>
              <a:pPr eaLnBrk="1" latinLnBrk="0" hangingPunct="1"/>
              <a:t>‹nº›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544213AF-26F6-41FA-8D85-E2C5388D6E58}" type="datetimeFigureOut">
              <a:rPr lang="en-US" smtClean="0"/>
              <a:pPr eaLnBrk="1" latinLnBrk="0" hangingPunct="1"/>
              <a:t>7/10/2013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D5BBC35B-A44B-4119-B8DA-DE9E3DFADA20}" type="slidenum">
              <a:rPr kumimoji="0" lang="en-US" smtClean="0"/>
              <a:pPr eaLnBrk="1" latinLnBrk="0" hangingPunct="1"/>
              <a:t>‹nº›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544213AF-26F6-41FA-8D85-E2C5388D6E58}" type="datetimeFigureOut">
              <a:rPr lang="en-US" smtClean="0"/>
              <a:pPr eaLnBrk="1" latinLnBrk="0" hangingPunct="1"/>
              <a:t>7/10/2013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D5BBC35B-A44B-4119-B8DA-DE9E3DFADA20}" type="slidenum">
              <a:rPr kumimoji="0" lang="en-US" smtClean="0"/>
              <a:pPr eaLnBrk="1" latinLnBrk="0" hangingPunct="1"/>
              <a:t>‹nº›</a:t>
            </a:fld>
            <a:endParaRPr kumimoji="0"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544213AF-26F6-41FA-8D85-E2C5388D6E58}" type="datetimeFigureOut">
              <a:rPr lang="en-US" smtClean="0"/>
              <a:pPr eaLnBrk="1" latinLnBrk="0" hangingPunct="1"/>
              <a:t>7/10/2013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D5BBC35B-A44B-4119-B8DA-DE9E3DFADA20}" type="slidenum">
              <a:rPr kumimoji="0" lang="en-US" smtClean="0"/>
              <a:pPr eaLnBrk="1" latinLnBrk="0" hangingPunct="1"/>
              <a:t>‹nº›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544213AF-26F6-41FA-8D85-E2C5388D6E58}" type="datetimeFigureOut">
              <a:rPr lang="en-US" smtClean="0"/>
              <a:pPr eaLnBrk="1" latinLnBrk="0" hangingPunct="1"/>
              <a:t>7/10/2013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D5BBC35B-A44B-4119-B8DA-DE9E3DFADA20}" type="slidenum">
              <a:rPr kumimoji="0" lang="en-US" smtClean="0"/>
              <a:pPr eaLnBrk="1" latinLnBrk="0" hangingPunct="1"/>
              <a:t>‹nº›</a:t>
            </a:fld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544213AF-26F6-41FA-8D85-E2C5388D6E58}" type="datetimeFigureOut">
              <a:rPr lang="en-US" smtClean="0"/>
              <a:pPr eaLnBrk="1" latinLnBrk="0" hangingPunct="1"/>
              <a:t>7/10/2013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D5BBC35B-A44B-4119-B8DA-DE9E3DFADA20}" type="slidenum">
              <a:rPr kumimoji="0" lang="en-US" smtClean="0"/>
              <a:pPr eaLnBrk="1" latinLnBrk="0" hangingPunct="1"/>
              <a:t>‹nº›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544213AF-26F6-41FA-8D85-E2C5388D6E58}" type="datetimeFigureOut">
              <a:rPr lang="en-US" smtClean="0"/>
              <a:pPr eaLnBrk="1" latinLnBrk="0" hangingPunct="1"/>
              <a:t>7/10/2013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D5BBC35B-A44B-4119-B8DA-DE9E3DFADA20}" type="slidenum">
              <a:rPr kumimoji="0" lang="en-US" smtClean="0"/>
              <a:pPr eaLnBrk="1" latinLnBrk="0" hangingPunct="1"/>
              <a:t>‹nº›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544213AF-26F6-41FA-8D85-E2C5388D6E58}" type="datetimeFigureOut">
              <a:rPr lang="en-US" smtClean="0"/>
              <a:pPr eaLnBrk="1" latinLnBrk="0" hangingPunct="1"/>
              <a:t>7/10/2013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D5BBC35B-A44B-4119-B8DA-DE9E3DFADA20}" type="slidenum">
              <a:rPr kumimoji="0" lang="en-US" smtClean="0"/>
              <a:pPr eaLnBrk="1" latinLnBrk="0" hangingPunct="1"/>
              <a:t>‹nº›</a:t>
            </a:fld>
            <a:endParaRPr kumimoji="0"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544213AF-26F6-41FA-8D85-E2C5388D6E58}" type="datetimeFigureOut">
              <a:rPr lang="en-US" smtClean="0"/>
              <a:pPr eaLnBrk="1" latinLnBrk="0" hangingPunct="1"/>
              <a:t>7/10/2013</a:t>
            </a:fld>
            <a:endParaRPr lang="en-US">
              <a:solidFill>
                <a:schemeClr val="tx1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>
              <a:solidFill>
                <a:schemeClr val="tx1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D5BBC35B-A44B-4119-B8DA-DE9E3DFADA20}" type="slidenum">
              <a:rPr kumimoji="0" lang="en-US" smtClean="0"/>
              <a:pPr eaLnBrk="1" latinLnBrk="0" hangingPunct="1"/>
              <a:t>‹nº›</a:t>
            </a:fld>
            <a:endParaRPr kumimoji="0" lang="en-US">
              <a:solidFill>
                <a:schemeClr val="tx1"/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pPr eaLnBrk="1" latinLnBrk="0" hangingPunct="1"/>
            <a:fld id="{544213AF-26F6-41FA-8D85-E2C5388D6E58}" type="datetimeFigureOut">
              <a:rPr lang="en-US" smtClean="0"/>
              <a:pPr eaLnBrk="1" latinLnBrk="0" hangingPunct="1"/>
              <a:t>7/10/2013</a:t>
            </a:fld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pPr algn="r" eaLnBrk="1" latinLnBrk="0" hangingPunct="1"/>
            <a:endParaRPr kumimoji="0" lang="en-US" sz="1000" dirty="0">
              <a:solidFill>
                <a:schemeClr val="tx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pPr eaLnBrk="1" latinLnBrk="0" hangingPunct="1"/>
            <a:fld id="{D5BBC35B-A44B-4119-B8DA-DE9E3DFADA20}" type="slidenum">
              <a:rPr kumimoji="0" lang="en-US" smtClean="0"/>
              <a:pPr eaLnBrk="1" latinLnBrk="0" hangingPunct="1"/>
              <a:t>‹nº›</a:t>
            </a:fld>
            <a:endParaRPr kumimoji="0" lang="en-US" sz="1000" b="0">
              <a:solidFill>
                <a:schemeClr val="tx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>
              <a:lnSpc>
                <a:spcPct val="200000"/>
              </a:lnSpc>
            </a:pPr>
            <a:r>
              <a:rPr lang="pt-BR" sz="3200" dirty="0" smtClean="0"/>
              <a:t>Roteiro para acompanhamento das videoaulas</a:t>
            </a:r>
            <a:endParaRPr lang="en-US" sz="32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pt-BR" sz="2000" b="1" dirty="0" smtClean="0"/>
              <a:t>ORGANIZAÇÃO E FUNCIONAMENTO DO SUS</a:t>
            </a:r>
            <a:endParaRPr lang="pt-BR" sz="2000" dirty="0" smtClean="0"/>
          </a:p>
        </p:txBody>
      </p:sp>
    </p:spTree>
    <p:extLst>
      <p:ext uri="{BB962C8B-B14F-4D97-AF65-F5344CB8AC3E}">
        <p14:creationId xmlns:p14="http://schemas.microsoft.com/office/powerpoint/2010/main" val="20678693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533400"/>
          </a:xfrm>
        </p:spPr>
        <p:txBody>
          <a:bodyPr>
            <a:normAutofit/>
          </a:bodyPr>
          <a:lstStyle/>
          <a:p>
            <a:r>
              <a:rPr lang="pt-BR" sz="2800" b="1" dirty="0" smtClean="0"/>
              <a:t>UNIDADES 1 E 2</a:t>
            </a:r>
            <a:endParaRPr lang="en-US" sz="2800" b="1" dirty="0"/>
          </a:p>
        </p:txBody>
      </p:sp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257800"/>
          </a:xfrm>
        </p:spPr>
        <p:txBody>
          <a:bodyPr>
            <a:normAutofit/>
          </a:bodyPr>
          <a:lstStyle/>
          <a:p>
            <a:pPr>
              <a:lnSpc>
                <a:spcPct val="200000"/>
              </a:lnSpc>
            </a:pPr>
            <a:r>
              <a:rPr lang="pt-BR" sz="2000" dirty="0" smtClean="0"/>
              <a:t>muitas </a:t>
            </a:r>
            <a:r>
              <a:rPr lang="pt-BR" sz="2000" dirty="0"/>
              <a:t>novidades ocorreram na gestão do </a:t>
            </a:r>
            <a:r>
              <a:rPr lang="pt-BR" sz="2000" dirty="0" smtClean="0"/>
              <a:t>SUS. </a:t>
            </a:r>
          </a:p>
          <a:p>
            <a:pPr>
              <a:lnSpc>
                <a:spcPct val="200000"/>
              </a:lnSpc>
            </a:pPr>
            <a:r>
              <a:rPr lang="pt-BR" sz="2000" dirty="0" smtClean="0"/>
              <a:t>caráter </a:t>
            </a:r>
            <a:r>
              <a:rPr lang="pt-BR" sz="2000" dirty="0"/>
              <a:t>dinâmico para responder às necessidades de saúde da </a:t>
            </a:r>
            <a:r>
              <a:rPr lang="pt-BR" sz="2000" dirty="0" smtClean="0"/>
              <a:t>população </a:t>
            </a:r>
          </a:p>
          <a:p>
            <a:pPr>
              <a:lnSpc>
                <a:spcPct val="200000"/>
              </a:lnSpc>
            </a:pPr>
            <a:r>
              <a:rPr lang="pt-BR" sz="2000" dirty="0" smtClean="0"/>
              <a:t>Complementação do </a:t>
            </a:r>
            <a:r>
              <a:rPr lang="pt-BR" sz="2000" dirty="0"/>
              <a:t>com outros </a:t>
            </a:r>
            <a:r>
              <a:rPr lang="pt-BR" sz="2000" dirty="0" smtClean="0"/>
              <a:t>textos </a:t>
            </a:r>
            <a:r>
              <a:rPr lang="pt-BR" sz="2000" dirty="0"/>
              <a:t>no </a:t>
            </a:r>
            <a:r>
              <a:rPr lang="pt-BR" sz="2000" b="1" i="1" dirty="0" err="1" smtClean="0"/>
              <a:t>moodle</a:t>
            </a:r>
            <a:r>
              <a:rPr lang="pt-BR" sz="2000" dirty="0" smtClean="0"/>
              <a:t>:  </a:t>
            </a:r>
            <a:endParaRPr lang="en-US" sz="2000" dirty="0"/>
          </a:p>
          <a:p>
            <a:pPr>
              <a:lnSpc>
                <a:spcPct val="200000"/>
              </a:lnSpc>
            </a:pPr>
            <a:r>
              <a:rPr lang="pt-BR" sz="2000" dirty="0" smtClean="0"/>
              <a:t>Legislação  e normativas: consultar sempre a vigência.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558380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533400"/>
          </a:xfrm>
        </p:spPr>
        <p:txBody>
          <a:bodyPr>
            <a:normAutofit/>
          </a:bodyPr>
          <a:lstStyle/>
          <a:p>
            <a:endParaRPr lang="en-US" sz="2800" dirty="0"/>
          </a:p>
        </p:txBody>
      </p:sp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685800" y="1033818"/>
            <a:ext cx="7924800" cy="5443182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pt-BR" sz="2000" dirty="0" smtClean="0"/>
              <a:t>Unidade 1: </a:t>
            </a:r>
            <a:r>
              <a:rPr lang="pt-BR" sz="2000" b="1" dirty="0" smtClean="0"/>
              <a:t>Princípios </a:t>
            </a:r>
            <a:r>
              <a:rPr lang="pt-BR" sz="2000" b="1" dirty="0"/>
              <a:t>da Gestão em Saúde</a:t>
            </a:r>
            <a:r>
              <a:rPr lang="pt-BR" sz="2000" dirty="0"/>
              <a:t> </a:t>
            </a:r>
            <a:endParaRPr lang="pt-BR" sz="2000" dirty="0" smtClean="0"/>
          </a:p>
          <a:p>
            <a:pPr>
              <a:lnSpc>
                <a:spcPct val="150000"/>
              </a:lnSpc>
            </a:pPr>
            <a:r>
              <a:rPr lang="pt-BR" sz="2000" dirty="0" smtClean="0"/>
              <a:t>Unidade 2: </a:t>
            </a:r>
            <a:r>
              <a:rPr lang="pt-BR" sz="2000" b="1" dirty="0" smtClean="0"/>
              <a:t>Administração </a:t>
            </a:r>
            <a:r>
              <a:rPr lang="pt-BR" sz="2000" b="1" dirty="0"/>
              <a:t>Pública em Saúde e os Modelos de Serviços de Saúde.</a:t>
            </a:r>
            <a:r>
              <a:rPr lang="pt-BR" sz="2000" dirty="0"/>
              <a:t> </a:t>
            </a:r>
            <a:endParaRPr lang="en-US" sz="2000" dirty="0"/>
          </a:p>
          <a:p>
            <a:pPr>
              <a:lnSpc>
                <a:spcPct val="150000"/>
              </a:lnSpc>
            </a:pPr>
            <a:r>
              <a:rPr lang="pt-BR" sz="2000" dirty="0" smtClean="0"/>
              <a:t>História da saúde no Brasil </a:t>
            </a:r>
          </a:p>
          <a:p>
            <a:pPr>
              <a:lnSpc>
                <a:spcPct val="150000"/>
              </a:lnSpc>
            </a:pPr>
            <a:r>
              <a:rPr lang="pt-BR" sz="2000" dirty="0" smtClean="0"/>
              <a:t>Reforma </a:t>
            </a:r>
            <a:r>
              <a:rPr lang="pt-BR" sz="2000" dirty="0"/>
              <a:t>sanitária </a:t>
            </a:r>
            <a:endParaRPr lang="pt-BR" sz="2000" dirty="0" smtClean="0"/>
          </a:p>
          <a:p>
            <a:pPr>
              <a:lnSpc>
                <a:spcPct val="150000"/>
              </a:lnSpc>
            </a:pPr>
            <a:r>
              <a:rPr lang="pt-BR" sz="2000" dirty="0" smtClean="0"/>
              <a:t>Saúde direito constitucional </a:t>
            </a:r>
          </a:p>
          <a:p>
            <a:pPr>
              <a:lnSpc>
                <a:spcPct val="150000"/>
              </a:lnSpc>
            </a:pPr>
            <a:r>
              <a:rPr lang="pt-BR" sz="2000" u="sng" dirty="0"/>
              <a:t>Lei 8.080, de </a:t>
            </a:r>
            <a:r>
              <a:rPr lang="pt-BR" sz="2000" u="sng" dirty="0" smtClean="0"/>
              <a:t>19/9/1990</a:t>
            </a:r>
            <a:r>
              <a:rPr lang="pt-BR" sz="2000" dirty="0"/>
              <a:t>. Lei orgânica da Saúde. </a:t>
            </a:r>
            <a:endParaRPr lang="pt-BR" sz="2000" dirty="0" smtClean="0"/>
          </a:p>
          <a:p>
            <a:pPr>
              <a:lnSpc>
                <a:spcPct val="150000"/>
              </a:lnSpc>
            </a:pPr>
            <a:r>
              <a:rPr lang="pt-BR" sz="2000" u="sng" dirty="0" smtClean="0"/>
              <a:t>Lei </a:t>
            </a:r>
            <a:r>
              <a:rPr lang="pt-BR" sz="2000" u="sng" dirty="0"/>
              <a:t>8.142, de 28/12/1990</a:t>
            </a:r>
            <a:r>
              <a:rPr lang="pt-BR" sz="2000" dirty="0"/>
              <a:t>. </a:t>
            </a:r>
            <a:r>
              <a:rPr lang="pt-BR" sz="2000" dirty="0" smtClean="0"/>
              <a:t>Controle social  e financiamento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091990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609600"/>
          </a:xfrm>
        </p:spPr>
        <p:txBody>
          <a:bodyPr>
            <a:normAutofit/>
          </a:bodyPr>
          <a:lstStyle/>
          <a:p>
            <a:r>
              <a:rPr lang="pt-BR" sz="2800" b="1" dirty="0" smtClean="0"/>
              <a:t>Fatores </a:t>
            </a:r>
            <a:r>
              <a:rPr lang="pt-BR" sz="2800" b="1" dirty="0"/>
              <a:t>determinantes e condicionantes de saúde </a:t>
            </a:r>
            <a:endParaRPr lang="en-US" sz="2800" b="1" dirty="0"/>
          </a:p>
        </p:txBody>
      </p:sp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381000" y="2895600"/>
            <a:ext cx="8305800" cy="1219200"/>
          </a:xfrm>
        </p:spPr>
        <p:txBody>
          <a:bodyPr>
            <a:normAutofit fontScale="85000" lnSpcReduction="10000"/>
          </a:bodyPr>
          <a:lstStyle/>
          <a:p>
            <a:pPr>
              <a:lnSpc>
                <a:spcPct val="160000"/>
              </a:lnSpc>
            </a:pPr>
            <a:r>
              <a:rPr lang="pt-BR" sz="1900" dirty="0" smtClean="0"/>
              <a:t>os níveis de saúde da população expressam a organização social e econômica do País. </a:t>
            </a:r>
            <a:endParaRPr lang="en-US" sz="1900" dirty="0" smtClean="0"/>
          </a:p>
          <a:p>
            <a:pPr marL="0" indent="0">
              <a:lnSpc>
                <a:spcPct val="160000"/>
              </a:lnSpc>
              <a:buNone/>
            </a:pPr>
            <a:r>
              <a:rPr lang="pt-BR" sz="2800" b="1" dirty="0" smtClean="0">
                <a:solidFill>
                  <a:srgbClr val="C00000"/>
                </a:solidFill>
              </a:rPr>
              <a:t>Princípios </a:t>
            </a:r>
            <a:r>
              <a:rPr lang="pt-BR" sz="2800" b="1" dirty="0">
                <a:solidFill>
                  <a:srgbClr val="C00000"/>
                </a:solidFill>
              </a:rPr>
              <a:t>do SUS </a:t>
            </a:r>
            <a:endParaRPr lang="en-US" sz="2000" b="1" dirty="0"/>
          </a:p>
        </p:txBody>
      </p:sp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2051731"/>
              </p:ext>
            </p:extLst>
          </p:nvPr>
        </p:nvGraphicFramePr>
        <p:xfrm>
          <a:off x="838200" y="990600"/>
          <a:ext cx="7315200" cy="1828800"/>
        </p:xfrm>
        <a:graphic>
          <a:graphicData uri="http://schemas.openxmlformats.org/drawingml/2006/table">
            <a:tbl>
              <a:tblPr bandRow="1">
                <a:tableStyleId>{8EC20E35-A176-4012-BC5E-935CFFF8708E}</a:tableStyleId>
              </a:tblPr>
              <a:tblGrid>
                <a:gridCol w="2133376"/>
                <a:gridCol w="2133376"/>
                <a:gridCol w="3048448"/>
              </a:tblGrid>
              <a:tr h="457200"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800" dirty="0">
                          <a:effectLst/>
                        </a:rPr>
                        <a:t>Alimentação</a:t>
                      </a:r>
                      <a:endParaRPr lang="en-US" sz="1800" b="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800">
                          <a:effectLst/>
                        </a:rPr>
                        <a:t>Trabalho </a:t>
                      </a:r>
                      <a:endParaRPr lang="en-US" sz="1800" b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800" dirty="0">
                          <a:effectLst/>
                        </a:rPr>
                        <a:t>Meio ambiente</a:t>
                      </a:r>
                      <a:endParaRPr lang="en-US" sz="1800" b="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457200"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800" dirty="0">
                          <a:effectLst/>
                        </a:rPr>
                        <a:t>Moradia </a:t>
                      </a:r>
                      <a:endParaRPr lang="en-US" sz="1800" b="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800">
                          <a:effectLst/>
                        </a:rPr>
                        <a:t>Renda </a:t>
                      </a:r>
                      <a:endParaRPr lang="en-US" sz="1800" b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800" dirty="0">
                          <a:effectLst/>
                        </a:rPr>
                        <a:t>Saneamento básico</a:t>
                      </a:r>
                      <a:endParaRPr lang="en-US" sz="1800" b="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457200"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800" dirty="0">
                          <a:effectLst/>
                        </a:rPr>
                        <a:t>Transporte</a:t>
                      </a:r>
                      <a:endParaRPr lang="en-US" sz="1800" b="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800" dirty="0">
                          <a:effectLst/>
                        </a:rPr>
                        <a:t>Lazer</a:t>
                      </a:r>
                      <a:endParaRPr lang="en-US" sz="1800" b="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800" dirty="0">
                          <a:effectLst/>
                        </a:rPr>
                        <a:t>Educação</a:t>
                      </a:r>
                      <a:endParaRPr lang="en-US" sz="1800" b="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457200">
                <a:tc gridSpan="3">
                  <a:txBody>
                    <a:bodyPr/>
                    <a:lstStyle/>
                    <a:p>
                      <a:pPr indent="18034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800" dirty="0">
                          <a:effectLst/>
                        </a:rPr>
                        <a:t>Acesso aos bens e serviços essenciais</a:t>
                      </a:r>
                      <a:endParaRPr lang="en-US" sz="1800" b="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28706551"/>
              </p:ext>
            </p:extLst>
          </p:nvPr>
        </p:nvGraphicFramePr>
        <p:xfrm>
          <a:off x="533400" y="4114800"/>
          <a:ext cx="7924800" cy="1905000"/>
        </p:xfrm>
        <a:graphic>
          <a:graphicData uri="http://schemas.openxmlformats.org/drawingml/2006/table">
            <a:tbl>
              <a:tblPr bandRow="1">
                <a:tableStyleId>{6E25E649-3F16-4E02-A733-19D2CDBF48F0}</a:tableStyleId>
              </a:tblPr>
              <a:tblGrid>
                <a:gridCol w="2120194"/>
                <a:gridCol w="2128696"/>
                <a:gridCol w="3675910"/>
              </a:tblGrid>
              <a:tr h="476250"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800" dirty="0">
                          <a:effectLst/>
                        </a:rPr>
                        <a:t>universalidade </a:t>
                      </a:r>
                      <a:endParaRPr lang="en-US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800" dirty="0">
                          <a:effectLst/>
                        </a:rPr>
                        <a:t>resolutividade </a:t>
                      </a:r>
                      <a:endParaRPr lang="en-US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800" dirty="0">
                          <a:effectLst/>
                        </a:rPr>
                        <a:t>direito à informação</a:t>
                      </a:r>
                      <a:endParaRPr lang="en-US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476250"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800" dirty="0">
                          <a:effectLst/>
                        </a:rPr>
                        <a:t>Regionalização </a:t>
                      </a:r>
                      <a:endParaRPr lang="en-US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800" dirty="0">
                          <a:effectLst/>
                        </a:rPr>
                        <a:t>hierarquização</a:t>
                      </a:r>
                      <a:endParaRPr lang="en-US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800">
                          <a:effectLst/>
                        </a:rPr>
                        <a:t>conjugação dos recursos</a:t>
                      </a:r>
                      <a:endParaRPr lang="en-US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476250"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800">
                          <a:effectLst/>
                        </a:rPr>
                        <a:t>Equidade </a:t>
                      </a:r>
                      <a:endParaRPr lang="en-US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800" dirty="0">
                          <a:effectLst/>
                        </a:rPr>
                        <a:t>controle social </a:t>
                      </a:r>
                      <a:endParaRPr lang="en-US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800" dirty="0">
                          <a:effectLst/>
                        </a:rPr>
                        <a:t>Uso da epidemiologia</a:t>
                      </a:r>
                      <a:endParaRPr lang="en-US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476250">
                <a:tc gridSpan="2">
                  <a:txBody>
                    <a:bodyPr/>
                    <a:lstStyle/>
                    <a:p>
                      <a:pPr indent="18034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800" dirty="0">
                          <a:effectLst/>
                        </a:rPr>
                        <a:t>integração das ações</a:t>
                      </a:r>
                      <a:endParaRPr lang="en-US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800" dirty="0">
                          <a:effectLst/>
                        </a:rPr>
                        <a:t>autonomia da pessoa</a:t>
                      </a:r>
                      <a:endParaRPr lang="en-US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7" name="Espaço Reservado para Conteúdo 1"/>
          <p:cNvSpPr txBox="1">
            <a:spLocks/>
          </p:cNvSpPr>
          <p:nvPr/>
        </p:nvSpPr>
        <p:spPr>
          <a:xfrm>
            <a:off x="1" y="6248400"/>
            <a:ext cx="91440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60000"/>
              </a:lnSpc>
              <a:buNone/>
            </a:pP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3712260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533400"/>
          </a:xfrm>
        </p:spPr>
        <p:txBody>
          <a:bodyPr>
            <a:normAutofit/>
          </a:bodyPr>
          <a:lstStyle/>
          <a:p>
            <a:r>
              <a:rPr lang="pt-BR" sz="2400" b="1" dirty="0" smtClean="0"/>
              <a:t>UNIDADES </a:t>
            </a:r>
            <a:r>
              <a:rPr lang="pt-BR" sz="2400" b="1" dirty="0"/>
              <a:t>3 E </a:t>
            </a:r>
            <a:r>
              <a:rPr lang="pt-BR" sz="2400" b="1" dirty="0" smtClean="0"/>
              <a:t>4</a:t>
            </a:r>
            <a:endParaRPr lang="en-US" sz="2400" dirty="0"/>
          </a:p>
        </p:txBody>
      </p:sp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638800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160000"/>
              </a:lnSpc>
            </a:pPr>
            <a:r>
              <a:rPr lang="pt-BR" sz="2600" dirty="0" smtClean="0"/>
              <a:t>Unidade 3: </a:t>
            </a:r>
            <a:r>
              <a:rPr lang="pt-BR" sz="2600" b="1" dirty="0" smtClean="0"/>
              <a:t>características </a:t>
            </a:r>
            <a:r>
              <a:rPr lang="pt-BR" sz="2600" b="1" dirty="0"/>
              <a:t>organizacionais</a:t>
            </a:r>
            <a:r>
              <a:rPr lang="pt-BR" sz="2600" dirty="0"/>
              <a:t> </a:t>
            </a:r>
            <a:endParaRPr lang="pt-BR" sz="2600" dirty="0" smtClean="0"/>
          </a:p>
          <a:p>
            <a:pPr>
              <a:lnSpc>
                <a:spcPct val="160000"/>
              </a:lnSpc>
            </a:pPr>
            <a:r>
              <a:rPr lang="pt-BR" sz="2600" dirty="0" smtClean="0"/>
              <a:t>Unidade 4: </a:t>
            </a:r>
            <a:r>
              <a:rPr lang="pt-BR" sz="2600" b="1" dirty="0" smtClean="0"/>
              <a:t>instrumentos </a:t>
            </a:r>
            <a:r>
              <a:rPr lang="pt-BR" sz="2600" b="1" dirty="0"/>
              <a:t>de </a:t>
            </a:r>
            <a:r>
              <a:rPr lang="pt-BR" sz="2600" b="1" dirty="0" smtClean="0"/>
              <a:t>fortalecimento</a:t>
            </a:r>
            <a:endParaRPr lang="pt-BR" sz="2600" dirty="0" smtClean="0"/>
          </a:p>
          <a:p>
            <a:pPr>
              <a:lnSpc>
                <a:spcPct val="160000"/>
              </a:lnSpc>
            </a:pPr>
            <a:r>
              <a:rPr lang="pt-BR" sz="2900" dirty="0" smtClean="0"/>
              <a:t>outras </a:t>
            </a:r>
            <a:r>
              <a:rPr lang="pt-BR" sz="2900" dirty="0"/>
              <a:t>modalidades de </a:t>
            </a:r>
            <a:r>
              <a:rPr lang="pt-BR" sz="2900" dirty="0" smtClean="0"/>
              <a:t>gestão (convênios e parcerias): </a:t>
            </a:r>
            <a:endParaRPr lang="en-US" sz="2900" dirty="0"/>
          </a:p>
          <a:p>
            <a:pPr lvl="1">
              <a:lnSpc>
                <a:spcPct val="160000"/>
              </a:lnSpc>
            </a:pPr>
            <a:r>
              <a:rPr lang="pt-BR" sz="1800" dirty="0"/>
              <a:t>Organizações Sociais (OS) </a:t>
            </a:r>
            <a:endParaRPr lang="en-US" sz="1800" dirty="0"/>
          </a:p>
          <a:p>
            <a:pPr lvl="1">
              <a:lnSpc>
                <a:spcPct val="160000"/>
              </a:lnSpc>
            </a:pPr>
            <a:r>
              <a:rPr lang="pt-BR" sz="1800" dirty="0"/>
              <a:t>Organizações da Sociedade Civil de Interesse Público (</a:t>
            </a:r>
            <a:r>
              <a:rPr lang="pt-BR" sz="1800" dirty="0" err="1"/>
              <a:t>OSCIPs</a:t>
            </a:r>
            <a:r>
              <a:rPr lang="pt-BR" sz="1800" dirty="0"/>
              <a:t>) </a:t>
            </a:r>
            <a:endParaRPr lang="en-US" sz="1800" dirty="0"/>
          </a:p>
          <a:p>
            <a:pPr lvl="1">
              <a:lnSpc>
                <a:spcPct val="160000"/>
              </a:lnSpc>
            </a:pPr>
            <a:r>
              <a:rPr lang="pt-BR" sz="1800" dirty="0"/>
              <a:t>Fundações Estatais de Direito Privado </a:t>
            </a:r>
            <a:endParaRPr lang="en-US" sz="1800" dirty="0"/>
          </a:p>
          <a:p>
            <a:pPr>
              <a:lnSpc>
                <a:spcPct val="160000"/>
              </a:lnSpc>
            </a:pPr>
            <a:r>
              <a:rPr lang="pt-BR" sz="2600" dirty="0"/>
              <a:t>Ferem o preceito legal de prestação de serviços privados de saúde de forma </a:t>
            </a:r>
            <a:r>
              <a:rPr lang="pt-BR" sz="2600" b="1" dirty="0"/>
              <a:t>complementar</a:t>
            </a:r>
            <a:r>
              <a:rPr lang="pt-BR" sz="2600" dirty="0"/>
              <a:t> ao SUS </a:t>
            </a:r>
            <a:endParaRPr lang="pt-BR" sz="2600" dirty="0" smtClean="0"/>
          </a:p>
          <a:p>
            <a:pPr>
              <a:lnSpc>
                <a:spcPct val="160000"/>
              </a:lnSpc>
            </a:pPr>
            <a:r>
              <a:rPr lang="pt-BR" sz="2600" dirty="0" smtClean="0"/>
              <a:t>Prejuízo </a:t>
            </a:r>
            <a:r>
              <a:rPr lang="pt-BR" sz="2600" dirty="0"/>
              <a:t>ao </a:t>
            </a:r>
            <a:r>
              <a:rPr lang="pt-BR" sz="2600" b="1" dirty="0" smtClean="0"/>
              <a:t>Controle Social </a:t>
            </a:r>
            <a:endParaRPr lang="en-US" sz="2600" b="1" dirty="0"/>
          </a:p>
          <a:p>
            <a:pPr>
              <a:lnSpc>
                <a:spcPct val="160000"/>
              </a:lnSpc>
            </a:pPr>
            <a:r>
              <a:rPr lang="pt-BR" sz="2600" dirty="0"/>
              <a:t>o arcabouço legal do SUS não admite a entrega de capacidade instalada pelo Estado a terceiros. </a:t>
            </a:r>
            <a:endParaRPr lang="en-US" sz="2600" dirty="0"/>
          </a:p>
          <a:p>
            <a:pPr>
              <a:lnSpc>
                <a:spcPct val="160000"/>
              </a:lnSpc>
            </a:pPr>
            <a:r>
              <a:rPr lang="pt-BR" sz="2600" b="1" i="1" dirty="0">
                <a:solidFill>
                  <a:srgbClr val="C00000"/>
                </a:solidFill>
              </a:rPr>
              <a:t>Qual o interesse de uma entidade privada fazer gestão de um serviço social público se não o interesse econômico? </a:t>
            </a:r>
            <a:endParaRPr lang="en-US" sz="2600" b="1" i="1" dirty="0">
              <a:solidFill>
                <a:srgbClr val="C00000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7401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533400"/>
          </a:xfrm>
        </p:spPr>
        <p:txBody>
          <a:bodyPr>
            <a:normAutofit/>
          </a:bodyPr>
          <a:lstStyle/>
          <a:p>
            <a:r>
              <a:rPr lang="pt-BR" sz="2800" b="1" dirty="0">
                <a:solidFill>
                  <a:srgbClr val="FF0000"/>
                </a:solidFill>
              </a:rPr>
              <a:t>Gestão participativa e controle </a:t>
            </a:r>
            <a:r>
              <a:rPr lang="pt-BR" sz="2800" b="1" dirty="0" smtClean="0">
                <a:solidFill>
                  <a:srgbClr val="FF0000"/>
                </a:solidFill>
              </a:rPr>
              <a:t>social  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257800"/>
          </a:xfrm>
        </p:spPr>
        <p:txBody>
          <a:bodyPr>
            <a:normAutofit lnSpcReduction="10000"/>
          </a:bodyPr>
          <a:lstStyle/>
          <a:p>
            <a:r>
              <a:rPr lang="pt-BR" dirty="0" smtClean="0"/>
              <a:t>Conselhos de Saúde: </a:t>
            </a:r>
          </a:p>
          <a:p>
            <a:pPr lvl="1"/>
            <a:r>
              <a:rPr lang="pt-BR" dirty="0" smtClean="0"/>
              <a:t>Nacional </a:t>
            </a:r>
          </a:p>
          <a:p>
            <a:pPr lvl="1"/>
            <a:r>
              <a:rPr lang="pt-BR" dirty="0" smtClean="0"/>
              <a:t>estadual </a:t>
            </a:r>
          </a:p>
          <a:p>
            <a:pPr lvl="1"/>
            <a:r>
              <a:rPr lang="pt-BR" dirty="0" smtClean="0"/>
              <a:t>municipal </a:t>
            </a:r>
          </a:p>
          <a:p>
            <a:pPr lvl="1"/>
            <a:r>
              <a:rPr lang="pt-BR" dirty="0" smtClean="0"/>
              <a:t>local  </a:t>
            </a:r>
          </a:p>
          <a:p>
            <a:r>
              <a:rPr lang="pt-BR" dirty="0" smtClean="0"/>
              <a:t>Conferências de Saúde </a:t>
            </a:r>
          </a:p>
          <a:p>
            <a:pPr lvl="1"/>
            <a:r>
              <a:rPr lang="pt-BR" dirty="0" smtClean="0"/>
              <a:t>Nacional </a:t>
            </a:r>
          </a:p>
          <a:p>
            <a:pPr lvl="1"/>
            <a:r>
              <a:rPr lang="pt-BR" dirty="0" smtClean="0"/>
              <a:t>estadual </a:t>
            </a:r>
          </a:p>
          <a:p>
            <a:pPr lvl="1"/>
            <a:r>
              <a:rPr lang="pt-BR" dirty="0" smtClean="0"/>
              <a:t>municipal </a:t>
            </a:r>
          </a:p>
          <a:p>
            <a:endParaRPr lang="pt-BR" dirty="0"/>
          </a:p>
          <a:p>
            <a:pPr marL="0" indent="0">
              <a:buNone/>
            </a:pPr>
            <a:r>
              <a:rPr lang="pt-BR" sz="2800" b="1" dirty="0">
                <a:solidFill>
                  <a:srgbClr val="FF0000"/>
                </a:solidFill>
                <a:latin typeface="+mj-lt"/>
              </a:rPr>
              <a:t>Financiamento da saúde </a:t>
            </a:r>
            <a:endParaRPr lang="en-US" sz="2800" b="1" dirty="0">
              <a:solidFill>
                <a:srgbClr val="FF0000"/>
              </a:solidFill>
              <a:latin typeface="+mj-lt"/>
            </a:endParaRPr>
          </a:p>
          <a:p>
            <a:r>
              <a:rPr lang="pt-BR" dirty="0" smtClean="0"/>
              <a:t>EC 29/2000 - </a:t>
            </a:r>
            <a:r>
              <a:rPr lang="en-US" dirty="0" err="1" smtClean="0"/>
              <a:t>percentuais</a:t>
            </a:r>
            <a:r>
              <a:rPr lang="en-US" dirty="0" smtClean="0"/>
              <a:t> </a:t>
            </a:r>
            <a:r>
              <a:rPr lang="en-US" dirty="0" err="1"/>
              <a:t>mínimos</a:t>
            </a:r>
            <a:r>
              <a:rPr lang="en-US" dirty="0"/>
              <a:t> </a:t>
            </a:r>
            <a:endParaRPr lang="en-US" dirty="0" smtClean="0"/>
          </a:p>
          <a:p>
            <a:r>
              <a:rPr lang="en-US" dirty="0" err="1" smtClean="0"/>
              <a:t>Lcp</a:t>
            </a:r>
            <a:r>
              <a:rPr lang="en-US" dirty="0" smtClean="0"/>
              <a:t> 141/2012 – </a:t>
            </a:r>
            <a:r>
              <a:rPr lang="en-US" dirty="0" err="1" smtClean="0"/>
              <a:t>regulamentação</a:t>
            </a:r>
            <a:r>
              <a:rPr lang="en-US" dirty="0" smtClean="0"/>
              <a:t>  </a:t>
            </a:r>
          </a:p>
          <a:p>
            <a:endParaRPr lang="pt-BR" dirty="0" smtClean="0"/>
          </a:p>
        </p:txBody>
      </p:sp>
    </p:spTree>
    <p:extLst>
      <p:ext uri="{BB962C8B-B14F-4D97-AF65-F5344CB8AC3E}">
        <p14:creationId xmlns:p14="http://schemas.microsoft.com/office/powerpoint/2010/main" val="491432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533400"/>
          </a:xfrm>
        </p:spPr>
        <p:txBody>
          <a:bodyPr>
            <a:normAutofit/>
          </a:bodyPr>
          <a:lstStyle/>
          <a:p>
            <a:r>
              <a:rPr lang="pt-BR" sz="2800" b="1" dirty="0" smtClean="0"/>
              <a:t>UNIDADE 5  </a:t>
            </a:r>
            <a:endParaRPr lang="en-US" sz="2800" dirty="0"/>
          </a:p>
        </p:txBody>
      </p:sp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257800"/>
          </a:xfrm>
        </p:spPr>
        <p:txBody>
          <a:bodyPr>
            <a:normAutofit/>
          </a:bodyPr>
          <a:lstStyle/>
          <a:p>
            <a:pPr>
              <a:lnSpc>
                <a:spcPct val="210000"/>
              </a:lnSpc>
              <a:buNone/>
            </a:pPr>
            <a:r>
              <a:rPr lang="pt-BR" b="1" dirty="0" smtClean="0"/>
              <a:t>Modelos </a:t>
            </a:r>
            <a:r>
              <a:rPr lang="pt-BR" b="1" dirty="0"/>
              <a:t>Gerenciais em Saúde e Planejamento de Serviços de </a:t>
            </a:r>
            <a:r>
              <a:rPr lang="pt-BR" b="1" dirty="0" smtClean="0"/>
              <a:t>Saúde </a:t>
            </a:r>
          </a:p>
          <a:p>
            <a:pPr>
              <a:lnSpc>
                <a:spcPct val="210000"/>
              </a:lnSpc>
            </a:pPr>
            <a:r>
              <a:rPr lang="pt-BR" dirty="0" smtClean="0"/>
              <a:t>Decreto </a:t>
            </a:r>
            <a:r>
              <a:rPr lang="pt-BR" dirty="0"/>
              <a:t>7.508 de 2011 (regulamentação da Lei do SUS)</a:t>
            </a:r>
            <a:endParaRPr lang="en-US" dirty="0"/>
          </a:p>
          <a:p>
            <a:pPr>
              <a:lnSpc>
                <a:spcPct val="210000"/>
              </a:lnSpc>
            </a:pPr>
            <a:r>
              <a:rPr lang="pt-BR" dirty="0" smtClean="0"/>
              <a:t>principal instrumento </a:t>
            </a:r>
            <a:r>
              <a:rPr lang="pt-BR" dirty="0"/>
              <a:t>de gestão do </a:t>
            </a:r>
            <a:r>
              <a:rPr lang="pt-BR" dirty="0" smtClean="0"/>
              <a:t>SUS </a:t>
            </a:r>
          </a:p>
          <a:p>
            <a:pPr>
              <a:lnSpc>
                <a:spcPct val="210000"/>
              </a:lnSpc>
            </a:pPr>
            <a:r>
              <a:rPr lang="pt-BR" dirty="0"/>
              <a:t>Reafirmação das </a:t>
            </a:r>
            <a:r>
              <a:rPr lang="pt-BR" dirty="0" smtClean="0"/>
              <a:t>diretrizes </a:t>
            </a:r>
          </a:p>
          <a:p>
            <a:pPr>
              <a:lnSpc>
                <a:spcPct val="210000"/>
              </a:lnSpc>
            </a:pPr>
            <a:r>
              <a:rPr lang="pt-BR" dirty="0" smtClean="0"/>
              <a:t>Consolidação dos </a:t>
            </a:r>
            <a:r>
              <a:rPr lang="pt-BR" b="1" dirty="0" smtClean="0"/>
              <a:t>conceitos </a:t>
            </a:r>
            <a:endParaRPr lang="pt-BR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7401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533400"/>
          </a:xfrm>
        </p:spPr>
        <p:txBody>
          <a:bodyPr>
            <a:normAutofit/>
          </a:bodyPr>
          <a:lstStyle/>
          <a:p>
            <a:r>
              <a:rPr lang="pt-BR" sz="2800" dirty="0"/>
              <a:t>Decreto 7.508 de 2011 </a:t>
            </a:r>
            <a:r>
              <a:rPr lang="pt-BR" sz="2800" dirty="0" smtClean="0"/>
              <a:t>– principais conceitos </a:t>
            </a:r>
            <a:endParaRPr lang="en-US" sz="2800" dirty="0"/>
          </a:p>
        </p:txBody>
      </p:sp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1062808"/>
              </p:ext>
            </p:extLst>
          </p:nvPr>
        </p:nvGraphicFramePr>
        <p:xfrm>
          <a:off x="457200" y="1198880"/>
          <a:ext cx="8191499" cy="5110480"/>
        </p:xfrm>
        <a:graphic>
          <a:graphicData uri="http://schemas.openxmlformats.org/drawingml/2006/table">
            <a:tbl>
              <a:tblPr bandRow="1">
                <a:tableStyleId>{72833802-FEF1-4C79-8D5D-14CF1EAF98D9}</a:tableStyleId>
              </a:tblPr>
              <a:tblGrid>
                <a:gridCol w="2418624"/>
                <a:gridCol w="3104205"/>
                <a:gridCol w="2668670"/>
              </a:tblGrid>
              <a:tr h="512064">
                <a:tc rowSpan="3">
                  <a:txBody>
                    <a:bodyPr/>
                    <a:lstStyle/>
                    <a:p>
                      <a:pPr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pt-BR" sz="1600" b="1" dirty="0">
                          <a:effectLst/>
                        </a:rPr>
                        <a:t>Região de Saúde </a:t>
                      </a:r>
                      <a:endParaRPr lang="en-US" sz="16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pt-BR" sz="1600">
                          <a:effectLst/>
                        </a:rPr>
                        <a:t>Definição pelo Estado</a:t>
                      </a:r>
                      <a:endParaRPr lang="en-US" sz="1600">
                        <a:effectLst/>
                      </a:endParaRPr>
                    </a:p>
                    <a:p>
                      <a:pPr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pt-BR" sz="16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pt-BR" sz="1600" dirty="0">
                          <a:effectLst/>
                        </a:rPr>
                        <a:t>limite geográfico </a:t>
                      </a:r>
                      <a:endParaRPr lang="en-US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57200">
                <a:tc vMerge="1">
                  <a:txBody>
                    <a:bodyPr/>
                    <a:lstStyle/>
                    <a:p>
                      <a:pPr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endParaRPr lang="en-US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pt-BR" sz="1600" dirty="0">
                          <a:effectLst/>
                        </a:rPr>
                        <a:t>população </a:t>
                      </a:r>
                      <a:r>
                        <a:rPr lang="pt-BR" sz="1600" dirty="0" smtClean="0">
                          <a:effectLst/>
                        </a:rPr>
                        <a:t>usuária</a:t>
                      </a:r>
                      <a:endParaRPr lang="en-US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pt-BR" sz="1600" dirty="0">
                          <a:effectLst/>
                        </a:rPr>
                        <a:t>ações e serviços ofertados, </a:t>
                      </a:r>
                      <a:endParaRPr lang="en-US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57200">
                <a:tc vMerge="1">
                  <a:txBody>
                    <a:bodyPr/>
                    <a:lstStyle/>
                    <a:p>
                      <a:pPr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endParaRPr lang="en-US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pt-BR" sz="1600" dirty="0">
                          <a:effectLst/>
                        </a:rPr>
                        <a:t>Oferta de serviços</a:t>
                      </a:r>
                      <a:endParaRPr lang="en-US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pt-BR" sz="1600" dirty="0">
                          <a:effectLst/>
                        </a:rPr>
                        <a:t>Responsabilidades </a:t>
                      </a:r>
                      <a:endParaRPr lang="en-US" sz="1600" dirty="0">
                        <a:effectLst/>
                      </a:endParaRPr>
                    </a:p>
                    <a:p>
                      <a:pPr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pt-BR" sz="1600" dirty="0">
                          <a:effectLst/>
                        </a:rPr>
                        <a:t> </a:t>
                      </a:r>
                      <a:endParaRPr lang="en-US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pt-BR" sz="1600" b="1">
                          <a:effectLst/>
                        </a:rPr>
                        <a:t> </a:t>
                      </a:r>
                      <a:endParaRPr lang="en-US" sz="1600" b="1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pt-BR" sz="1600" dirty="0">
                          <a:effectLst/>
                        </a:rPr>
                        <a:t> </a:t>
                      </a:r>
                      <a:endParaRPr lang="en-US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pt-BR" sz="1600" dirty="0">
                          <a:effectLst/>
                        </a:rPr>
                        <a:t> </a:t>
                      </a:r>
                      <a:endParaRPr lang="en-US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57200">
                <a:tc rowSpan="2">
                  <a:txBody>
                    <a:bodyPr/>
                    <a:lstStyle/>
                    <a:p>
                      <a:pPr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pt-BR" sz="1600" b="1" dirty="0">
                          <a:effectLst/>
                        </a:rPr>
                        <a:t>Mapa da </a:t>
                      </a:r>
                      <a:r>
                        <a:rPr lang="pt-BR" sz="1600" b="1" dirty="0" smtClean="0">
                          <a:effectLst/>
                        </a:rPr>
                        <a:t>Saúde</a:t>
                      </a:r>
                      <a:endParaRPr lang="en-US" sz="16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pt-BR" sz="1600" dirty="0">
                          <a:effectLst/>
                        </a:rPr>
                        <a:t>diagnóstico</a:t>
                      </a:r>
                      <a:endParaRPr lang="en-US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pt-BR" sz="1600" dirty="0">
                          <a:effectLst/>
                        </a:rPr>
                        <a:t>indicadores de saúde</a:t>
                      </a:r>
                      <a:endParaRPr lang="en-US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57200">
                <a:tc vMerge="1">
                  <a:txBody>
                    <a:bodyPr/>
                    <a:lstStyle/>
                    <a:p>
                      <a:pPr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endParaRPr lang="en-US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pt-BR" sz="1600" dirty="0">
                          <a:effectLst/>
                        </a:rPr>
                        <a:t>distribuição de recursos humanos</a:t>
                      </a:r>
                      <a:endParaRPr lang="en-US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pt-BR" sz="1600" dirty="0">
                          <a:effectLst/>
                        </a:rPr>
                        <a:t>capacidade instalada</a:t>
                      </a:r>
                      <a:endParaRPr lang="en-US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pt-BR" sz="1600" b="1">
                          <a:effectLst/>
                        </a:rPr>
                        <a:t> </a:t>
                      </a:r>
                      <a:endParaRPr lang="en-US" sz="1600" b="1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pt-BR" sz="1600" dirty="0">
                          <a:effectLst/>
                        </a:rPr>
                        <a:t> </a:t>
                      </a:r>
                      <a:endParaRPr lang="en-US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pt-BR" sz="1600" dirty="0">
                          <a:effectLst/>
                        </a:rPr>
                        <a:t> </a:t>
                      </a:r>
                      <a:endParaRPr lang="en-US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57200">
                <a:tc>
                  <a:txBody>
                    <a:bodyPr/>
                    <a:lstStyle/>
                    <a:p>
                      <a:pPr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pt-BR" sz="1600" b="1" dirty="0">
                          <a:effectLst/>
                        </a:rPr>
                        <a:t>Rede de Atenção à Saúde</a:t>
                      </a:r>
                      <a:endParaRPr lang="en-US" sz="16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pt-BR" sz="1600" dirty="0">
                          <a:effectLst/>
                        </a:rPr>
                        <a:t>ações e serviços de saúde articulados</a:t>
                      </a:r>
                      <a:endParaRPr lang="en-US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pt-BR" sz="1600" dirty="0">
                          <a:effectLst/>
                        </a:rPr>
                        <a:t>níveis de complexidade crescente</a:t>
                      </a:r>
                      <a:endParaRPr lang="en-US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pt-BR" sz="1600" b="1">
                          <a:effectLst/>
                        </a:rPr>
                        <a:t> </a:t>
                      </a:r>
                      <a:endParaRPr lang="en-US" sz="1600" b="1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pt-BR" sz="1600" dirty="0">
                          <a:effectLst/>
                        </a:rPr>
                        <a:t> </a:t>
                      </a:r>
                      <a:endParaRPr lang="en-US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pt-BR" sz="1600" dirty="0">
                          <a:effectLst/>
                        </a:rPr>
                        <a:t> </a:t>
                      </a:r>
                      <a:endParaRPr lang="en-US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91440">
                <a:tc rowSpan="2">
                  <a:txBody>
                    <a:bodyPr/>
                    <a:lstStyle/>
                    <a:p>
                      <a:pPr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pt-BR" sz="1600" b="1" dirty="0">
                          <a:effectLst/>
                        </a:rPr>
                        <a:t>Portas de </a:t>
                      </a:r>
                      <a:r>
                        <a:rPr lang="pt-BR" sz="1600" b="1" dirty="0" smtClean="0">
                          <a:effectLst/>
                        </a:rPr>
                        <a:t>Entrada</a:t>
                      </a:r>
                      <a:endParaRPr lang="en-US" sz="16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pt-BR" sz="1600" dirty="0">
                          <a:effectLst/>
                        </a:rPr>
                        <a:t>atenção primária</a:t>
                      </a:r>
                      <a:endParaRPr lang="en-US" sz="1600" dirty="0">
                        <a:effectLst/>
                      </a:endParaRPr>
                    </a:p>
                    <a:p>
                      <a:pPr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pt-BR" sz="1600" dirty="0">
                          <a:effectLst/>
                        </a:rPr>
                        <a:t> </a:t>
                      </a:r>
                      <a:endParaRPr lang="en-US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pt-BR" sz="1600" dirty="0">
                          <a:effectLst/>
                        </a:rPr>
                        <a:t>atenção de urgência e emergência</a:t>
                      </a:r>
                      <a:endParaRPr lang="en-US" sz="1600" dirty="0">
                        <a:effectLst/>
                      </a:endParaRPr>
                    </a:p>
                    <a:p>
                      <a:pPr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pt-BR" sz="1600" dirty="0">
                          <a:effectLst/>
                        </a:rPr>
                        <a:t> </a:t>
                      </a:r>
                      <a:endParaRPr lang="en-US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91440">
                <a:tc vMerge="1">
                  <a:txBody>
                    <a:bodyPr/>
                    <a:lstStyle/>
                    <a:p>
                      <a:pPr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endParaRPr lang="en-US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pt-BR" sz="1600" dirty="0">
                          <a:effectLst/>
                        </a:rPr>
                        <a:t>atenção psicossocial</a:t>
                      </a:r>
                      <a:endParaRPr lang="en-US" sz="1600" dirty="0">
                        <a:effectLst/>
                      </a:endParaRPr>
                    </a:p>
                    <a:p>
                      <a:pPr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pt-BR" sz="1600" dirty="0">
                          <a:effectLst/>
                        </a:rPr>
                        <a:t> </a:t>
                      </a:r>
                      <a:endParaRPr lang="en-US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pt-BR" sz="1600" dirty="0">
                          <a:effectLst/>
                        </a:rPr>
                        <a:t>especiais </a:t>
                      </a:r>
                      <a:endParaRPr lang="en-US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60632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533400"/>
          </a:xfrm>
        </p:spPr>
        <p:txBody>
          <a:bodyPr>
            <a:normAutofit/>
          </a:bodyPr>
          <a:lstStyle/>
          <a:p>
            <a:r>
              <a:rPr lang="pt-BR" sz="2800" dirty="0"/>
              <a:t>Decreto 7.508 de 2011 </a:t>
            </a:r>
            <a:r>
              <a:rPr lang="pt-BR" sz="2800" dirty="0" smtClean="0"/>
              <a:t>(cont.)</a:t>
            </a:r>
            <a:endParaRPr lang="en-US" sz="2800" dirty="0"/>
          </a:p>
        </p:txBody>
      </p:sp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8294497"/>
              </p:ext>
            </p:extLst>
          </p:nvPr>
        </p:nvGraphicFramePr>
        <p:xfrm>
          <a:off x="457200" y="1198880"/>
          <a:ext cx="8191499" cy="4236720"/>
        </p:xfrm>
        <a:graphic>
          <a:graphicData uri="http://schemas.openxmlformats.org/drawingml/2006/table">
            <a:tbl>
              <a:tblPr bandRow="1">
                <a:tableStyleId>{72833802-FEF1-4C79-8D5D-14CF1EAF98D9}</a:tableStyleId>
              </a:tblPr>
              <a:tblGrid>
                <a:gridCol w="2418624"/>
                <a:gridCol w="3104205"/>
                <a:gridCol w="2668670"/>
              </a:tblGrid>
              <a:tr h="553720">
                <a:tc rowSpan="2">
                  <a:txBody>
                    <a:bodyPr/>
                    <a:lstStyle/>
                    <a:p>
                      <a:pPr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pt-BR" sz="1800" b="1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RENASES</a:t>
                      </a:r>
                      <a:endParaRPr lang="en-US" sz="18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pt-BR" sz="18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Relação Nacional de Ações e Serviços de Saúde</a:t>
                      </a:r>
                      <a:endParaRPr lang="en-US" sz="1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pt-BR" sz="18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Definição pelo MS (CIT)</a:t>
                      </a:r>
                      <a:endParaRPr lang="en-US" sz="1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553720">
                <a:tc vMerge="1">
                  <a:txBody>
                    <a:bodyPr/>
                    <a:lstStyle/>
                    <a:p>
                      <a:pPr algn="just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endParaRPr lang="en-US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pt-BR" sz="18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ações e serviços que o SUS oferece ao usuário</a:t>
                      </a:r>
                      <a:endParaRPr lang="en-US" sz="1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pt-BR" sz="1800" dirty="0" err="1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Pactuação</a:t>
                      </a:r>
                      <a:r>
                        <a:rPr lang="pt-BR" sz="18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 das responsabilidades</a:t>
                      </a:r>
                      <a:endParaRPr lang="en-US" sz="1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pt-BR" sz="1800" b="1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800" b="1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pt-BR" sz="18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pt-BR" sz="18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noFill/>
                  </a:tcPr>
                </a:tc>
              </a:tr>
              <a:tr h="553720">
                <a:tc>
                  <a:txBody>
                    <a:bodyPr/>
                    <a:lstStyle/>
                    <a:p>
                      <a:pPr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pt-BR" sz="1800" b="1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RENAME</a:t>
                      </a:r>
                      <a:endParaRPr lang="en-US" sz="18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pt-BR" sz="18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Relação Nacional de Medicamentos </a:t>
                      </a:r>
                      <a:r>
                        <a:rPr lang="pt-BR" sz="1800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Essenciais</a:t>
                      </a:r>
                      <a:endParaRPr lang="en-US" sz="1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endParaRPr lang="en-US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74320">
                <a:tc>
                  <a:txBody>
                    <a:bodyPr/>
                    <a:lstStyle/>
                    <a:p>
                      <a:pPr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pt-BR" sz="1800" b="1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800" b="1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pt-BR" sz="18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pt-BR" sz="18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noFill/>
                  </a:tcPr>
                </a:tc>
              </a:tr>
              <a:tr h="553720">
                <a:tc rowSpan="3">
                  <a:txBody>
                    <a:bodyPr/>
                    <a:lstStyle/>
                    <a:p>
                      <a:pPr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pt-BR" sz="1800" b="1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Contrato Organizativo da Ação Pública da Saúde (COAP) </a:t>
                      </a:r>
                      <a:endParaRPr lang="en-US" sz="18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pt-BR" sz="1800" b="1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8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pt-BR" sz="1800" b="1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8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pt-BR" sz="1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entes federativos</a:t>
                      </a:r>
                      <a:endParaRPr lang="en-US" sz="1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definição de responsabilidades </a:t>
                      </a:r>
                      <a:endParaRPr lang="en-US" sz="1800" dirty="0" smtClean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endParaRPr lang="en-US" sz="1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553720">
                <a:tc vMerge="1">
                  <a:txBody>
                    <a:bodyPr/>
                    <a:lstStyle/>
                    <a:p>
                      <a:pPr algn="just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endParaRPr lang="en-US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r>
                        <a:rPr lang="pt-BR" sz="1800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avaliação de desempenho</a:t>
                      </a:r>
                      <a:endParaRPr lang="en-US" sz="1800" dirty="0" smtClean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endParaRPr lang="en-US" sz="1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pt-BR" sz="18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recursos financeiros</a:t>
                      </a:r>
                      <a:endParaRPr lang="en-US" sz="1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553720">
                <a:tc vMerge="1">
                  <a:txBody>
                    <a:bodyPr/>
                    <a:lstStyle/>
                    <a:p>
                      <a:pPr algn="just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endParaRPr lang="en-US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r>
                        <a:rPr lang="pt-BR" sz="1800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indicadores e metas de saúde</a:t>
                      </a:r>
                      <a:endParaRPr lang="en-US" sz="1800" dirty="0" smtClean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endParaRPr lang="en-US" sz="1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noFill/>
                  </a:tcPr>
                </a:tc>
              </a:tr>
            </a:tbl>
          </a:graphicData>
        </a:graphic>
      </p:graphicFrame>
      <p:sp>
        <p:nvSpPr>
          <p:cNvPr id="4" name="Espaço Reservado para Conteúdo 1"/>
          <p:cNvSpPr txBox="1">
            <a:spLocks/>
          </p:cNvSpPr>
          <p:nvPr/>
        </p:nvSpPr>
        <p:spPr>
          <a:xfrm>
            <a:off x="1" y="6248400"/>
            <a:ext cx="91440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60000"/>
              </a:lnSpc>
              <a:buNone/>
            </a:pPr>
            <a:r>
              <a:rPr lang="pt-BR" sz="2000" b="1" dirty="0" smtClean="0"/>
              <a:t>FIM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573892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rilho">
  <a:themeElements>
    <a:clrScheme name="Brilho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Escritório Clássico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rilh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313</TotalTime>
  <Words>454</Words>
  <Application>Microsoft Office PowerPoint</Application>
  <PresentationFormat>Apresentação na tela (4:3)</PresentationFormat>
  <Paragraphs>127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9</vt:i4>
      </vt:variant>
    </vt:vector>
  </HeadingPairs>
  <TitlesOfParts>
    <vt:vector size="10" baseType="lpstr">
      <vt:lpstr>Brilho</vt:lpstr>
      <vt:lpstr>Roteiro para acompanhamento das videoaulas</vt:lpstr>
      <vt:lpstr>UNIDADES 1 E 2</vt:lpstr>
      <vt:lpstr>Apresentação do PowerPoint</vt:lpstr>
      <vt:lpstr>Fatores determinantes e condicionantes de saúde </vt:lpstr>
      <vt:lpstr>UNIDADES 3 E 4</vt:lpstr>
      <vt:lpstr>Gestão participativa e controle social  </vt:lpstr>
      <vt:lpstr>UNIDADE 5  </vt:lpstr>
      <vt:lpstr>Decreto 7.508 de 2011 – principais conceitos </vt:lpstr>
      <vt:lpstr>Decreto 7.508 de 2011 (cont.)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patricia</dc:creator>
  <cp:lastModifiedBy>Usuário</cp:lastModifiedBy>
  <cp:revision>21</cp:revision>
  <dcterms:created xsi:type="dcterms:W3CDTF">2013-06-26T23:33:29Z</dcterms:created>
  <dcterms:modified xsi:type="dcterms:W3CDTF">2013-07-10T18:12:00Z</dcterms:modified>
</cp:coreProperties>
</file>